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 Bold" charset="1" panose="00000800000000000000"/>
      <p:regular r:id="rId16"/>
    </p:embeddedFont>
    <p:embeddedFont>
      <p:font typeface="Agrandir Bold" charset="1" panose="00000800000000000000"/>
      <p:regular r:id="rId17"/>
    </p:embeddedFont>
    <p:embeddedFont>
      <p:font typeface="Solomon Sans" charset="1" panose="02000000000000000000"/>
      <p:regular r:id="rId18"/>
    </p:embeddedFont>
    <p:embeddedFont>
      <p:font typeface="Solomon Sans Bold" charset="1" panose="02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599589" y="3161744"/>
            <a:ext cx="6389455" cy="3608241"/>
          </a:xfrm>
          <a:custGeom>
            <a:avLst/>
            <a:gdLst/>
            <a:ahLst/>
            <a:cxnLst/>
            <a:rect r="r" b="b" t="t" l="l"/>
            <a:pathLst>
              <a:path h="3608241" w="6389455">
                <a:moveTo>
                  <a:pt x="0" y="0"/>
                </a:moveTo>
                <a:lnTo>
                  <a:pt x="6389455" y="0"/>
                </a:lnTo>
                <a:lnTo>
                  <a:pt x="6389455" y="3608241"/>
                </a:lnTo>
                <a:lnTo>
                  <a:pt x="0" y="36082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37430" y="3311011"/>
            <a:ext cx="13207389" cy="2279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74"/>
              </a:lnSpc>
            </a:pPr>
            <a:r>
              <a:rPr lang="en-US" sz="7312" b="true">
                <a:solidFill>
                  <a:srgbClr val="406AAD"/>
                </a:solidFill>
                <a:latin typeface="Poppins Bold"/>
                <a:ea typeface="Poppins Bold"/>
                <a:cs typeface="Poppins Bold"/>
                <a:sym typeface="Poppins Bold"/>
              </a:rPr>
              <a:t>Authorized Channel Partnership Opportunity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37430" y="5706481"/>
            <a:ext cx="11645173" cy="70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5"/>
              </a:lnSpc>
              <a:spcBef>
                <a:spcPct val="0"/>
              </a:spcBef>
            </a:pPr>
            <a:r>
              <a:rPr lang="en-US" b="true" sz="3511">
                <a:solidFill>
                  <a:srgbClr val="2E2E2F"/>
                </a:solidFill>
                <a:latin typeface="Agrandir Bold"/>
                <a:ea typeface="Agrandir Bold"/>
                <a:cs typeface="Agrandir Bold"/>
                <a:sym typeface="Agrandir Bold"/>
              </a:rPr>
              <a:t>With Moon Computer Training Center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305" y="100003"/>
            <a:ext cx="18183695" cy="10268663"/>
          </a:xfrm>
          <a:custGeom>
            <a:avLst/>
            <a:gdLst/>
            <a:ahLst/>
            <a:cxnLst/>
            <a:rect r="r" b="b" t="t" l="l"/>
            <a:pathLst>
              <a:path h="10268663" w="18183695">
                <a:moveTo>
                  <a:pt x="0" y="0"/>
                </a:moveTo>
                <a:lnTo>
                  <a:pt x="18183695" y="0"/>
                </a:lnTo>
                <a:lnTo>
                  <a:pt x="18183695" y="10268663"/>
                </a:lnTo>
                <a:lnTo>
                  <a:pt x="0" y="102686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4094197" cy="4549107"/>
          </a:xfrm>
          <a:custGeom>
            <a:avLst/>
            <a:gdLst/>
            <a:ahLst/>
            <a:cxnLst/>
            <a:rect r="r" b="b" t="t" l="l"/>
            <a:pathLst>
              <a:path h="4549107" w="4094197">
                <a:moveTo>
                  <a:pt x="0" y="0"/>
                </a:moveTo>
                <a:lnTo>
                  <a:pt x="4094197" y="0"/>
                </a:lnTo>
                <a:lnTo>
                  <a:pt x="4094197" y="4549107"/>
                </a:lnTo>
                <a:lnTo>
                  <a:pt x="0" y="45491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19003" y="106844"/>
            <a:ext cx="11076706" cy="3009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95"/>
              </a:lnSpc>
              <a:spcBef>
                <a:spcPct val="0"/>
              </a:spcBef>
            </a:pPr>
            <a:r>
              <a:rPr lang="en-US" b="true" sz="8425">
                <a:solidFill>
                  <a:srgbClr val="406AAD"/>
                </a:solidFill>
                <a:latin typeface="Poppins Bold"/>
                <a:ea typeface="Poppins Bold"/>
                <a:cs typeface="Poppins Bold"/>
                <a:sym typeface="Poppins Bold"/>
              </a:rPr>
              <a:t>Join Us – Let’s Empower Together!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28871" y="4629150"/>
            <a:ext cx="17377763" cy="5221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89"/>
              </a:lnSpc>
            </a:pPr>
            <a:r>
              <a:rPr lang="en-US" sz="4878" b="tru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“Limited partner slots available!”</a:t>
            </a:r>
          </a:p>
          <a:p>
            <a:pPr algn="ctr">
              <a:lnSpc>
                <a:spcPts val="10489"/>
              </a:lnSpc>
            </a:pPr>
            <a:r>
              <a:rPr lang="en-US" sz="4878" b="tru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Invite to a Virtual Meet </a:t>
            </a:r>
            <a:r>
              <a:rPr lang="en-US" b="true" sz="487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for detailed discussion</a:t>
            </a:r>
          </a:p>
          <a:p>
            <a:pPr algn="ctr">
              <a:lnSpc>
                <a:spcPts val="10489"/>
              </a:lnSpc>
            </a:pPr>
            <a:r>
              <a:rPr lang="en-US" b="true" sz="487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Contact details: Email, phone, and website (if any)</a:t>
            </a:r>
          </a:p>
          <a:p>
            <a:pPr algn="ctr">
              <a:lnSpc>
                <a:spcPts val="1048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14190673" y="0"/>
            <a:ext cx="4094197" cy="4549107"/>
          </a:xfrm>
          <a:custGeom>
            <a:avLst/>
            <a:gdLst/>
            <a:ahLst/>
            <a:cxnLst/>
            <a:rect r="r" b="b" t="t" l="l"/>
            <a:pathLst>
              <a:path h="4549107" w="4094197">
                <a:moveTo>
                  <a:pt x="4094197" y="0"/>
                </a:moveTo>
                <a:lnTo>
                  <a:pt x="0" y="0"/>
                </a:lnTo>
                <a:lnTo>
                  <a:pt x="0" y="4549107"/>
                </a:lnTo>
                <a:lnTo>
                  <a:pt x="4094197" y="4549107"/>
                </a:lnTo>
                <a:lnTo>
                  <a:pt x="409419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305" y="100003"/>
            <a:ext cx="18183695" cy="10268663"/>
          </a:xfrm>
          <a:custGeom>
            <a:avLst/>
            <a:gdLst/>
            <a:ahLst/>
            <a:cxnLst/>
            <a:rect r="r" b="b" t="t" l="l"/>
            <a:pathLst>
              <a:path h="10268663" w="18183695">
                <a:moveTo>
                  <a:pt x="0" y="0"/>
                </a:moveTo>
                <a:lnTo>
                  <a:pt x="18183695" y="0"/>
                </a:lnTo>
                <a:lnTo>
                  <a:pt x="18183695" y="10268663"/>
                </a:lnTo>
                <a:lnTo>
                  <a:pt x="0" y="102686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5262" y="2192348"/>
            <a:ext cx="13389250" cy="7065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66093" indent="-533047" lvl="1">
              <a:lnSpc>
                <a:spcPts val="6913"/>
              </a:lnSpc>
              <a:buFont typeface="Arial"/>
              <a:buChar char="•"/>
            </a:pPr>
            <a:r>
              <a:rPr lang="en-US" sz="4937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Skillz +</a:t>
            </a:r>
            <a:r>
              <a:rPr lang="en-US" sz="4937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 Revolution = Skill Realization + Industry Gap Bridging</a:t>
            </a:r>
          </a:p>
          <a:p>
            <a:pPr algn="l" marL="1066093" indent="-533047" lvl="1">
              <a:lnSpc>
                <a:spcPts val="6913"/>
              </a:lnSpc>
              <a:buFont typeface="Arial"/>
              <a:buChar char="•"/>
            </a:pPr>
            <a:r>
              <a:rPr lang="en-US" sz="4937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Tagline: “Revolutionizing Skills Acquisition”</a:t>
            </a:r>
          </a:p>
          <a:p>
            <a:pPr algn="l" marL="1066093" indent="-533047" lvl="1">
              <a:lnSpc>
                <a:spcPts val="6913"/>
              </a:lnSpc>
              <a:buFont typeface="Arial"/>
              <a:buChar char="•"/>
            </a:pPr>
            <a:r>
              <a:rPr lang="en-US" sz="4937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Mission: Revolutionize tech skill development for professionals &amp; businesses</a:t>
            </a:r>
          </a:p>
          <a:p>
            <a:pPr algn="l">
              <a:lnSpc>
                <a:spcPts val="6913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32900" y="809625"/>
            <a:ext cx="15868852" cy="1189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60"/>
              </a:lnSpc>
              <a:spcBef>
                <a:spcPct val="0"/>
              </a:spcBef>
            </a:pPr>
            <a:r>
              <a:rPr lang="en-US" sz="6400" b="true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About Moon Computer Training Center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305" y="100003"/>
            <a:ext cx="18183695" cy="10268663"/>
          </a:xfrm>
          <a:custGeom>
            <a:avLst/>
            <a:gdLst/>
            <a:ahLst/>
            <a:cxnLst/>
            <a:rect r="r" b="b" t="t" l="l"/>
            <a:pathLst>
              <a:path h="10268663" w="18183695">
                <a:moveTo>
                  <a:pt x="0" y="0"/>
                </a:moveTo>
                <a:lnTo>
                  <a:pt x="18183695" y="0"/>
                </a:lnTo>
                <a:lnTo>
                  <a:pt x="18183695" y="10268663"/>
                </a:lnTo>
                <a:lnTo>
                  <a:pt x="0" y="102686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5665" y="-1315188"/>
            <a:ext cx="18712844" cy="12490823"/>
          </a:xfrm>
          <a:custGeom>
            <a:avLst/>
            <a:gdLst/>
            <a:ahLst/>
            <a:cxnLst/>
            <a:rect r="r" b="b" t="t" l="l"/>
            <a:pathLst>
              <a:path h="12490823" w="18712844">
                <a:moveTo>
                  <a:pt x="0" y="0"/>
                </a:moveTo>
                <a:lnTo>
                  <a:pt x="18712844" y="0"/>
                </a:lnTo>
                <a:lnTo>
                  <a:pt x="18712844" y="12490823"/>
                </a:lnTo>
                <a:lnTo>
                  <a:pt x="0" y="124908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70531" y="2040068"/>
            <a:ext cx="11361702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tru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Our Signature Programs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70531" y="3321841"/>
            <a:ext cx="14917681" cy="4680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30944" indent="-565472" lvl="1">
              <a:lnSpc>
                <a:spcPts val="7333"/>
              </a:lnSpc>
              <a:buFont typeface="Arial"/>
              <a:buChar char="•"/>
            </a:pPr>
            <a:r>
              <a:rPr lang="en-US" b="true" sz="52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Data Science &amp; Analytics</a:t>
            </a:r>
          </a:p>
          <a:p>
            <a:pPr algn="l" marL="1130944" indent="-565472" lvl="1">
              <a:lnSpc>
                <a:spcPts val="7333"/>
              </a:lnSpc>
              <a:buFont typeface="Arial"/>
              <a:buChar char="•"/>
            </a:pPr>
            <a:r>
              <a:rPr lang="en-US" b="true" sz="52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AI &amp; Machine Learning</a:t>
            </a:r>
          </a:p>
          <a:p>
            <a:pPr algn="l" marL="1130944" indent="-565472" lvl="1">
              <a:lnSpc>
                <a:spcPts val="7333"/>
              </a:lnSpc>
              <a:buFont typeface="Arial"/>
              <a:buChar char="•"/>
            </a:pPr>
            <a:r>
              <a:rPr lang="en-US" b="true" sz="52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Generative AI</a:t>
            </a:r>
          </a:p>
          <a:p>
            <a:pPr algn="l" marL="1130944" indent="-565472" lvl="1">
              <a:lnSpc>
                <a:spcPts val="7333"/>
              </a:lnSpc>
              <a:buFont typeface="Arial"/>
              <a:buChar char="•"/>
            </a:pPr>
            <a:r>
              <a:rPr lang="en-US" b="true" sz="52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Cyber Security</a:t>
            </a:r>
          </a:p>
          <a:p>
            <a:pPr algn="l">
              <a:lnSpc>
                <a:spcPts val="733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305" y="100003"/>
            <a:ext cx="18183695" cy="10268663"/>
          </a:xfrm>
          <a:custGeom>
            <a:avLst/>
            <a:gdLst/>
            <a:ahLst/>
            <a:cxnLst/>
            <a:rect r="r" b="b" t="t" l="l"/>
            <a:pathLst>
              <a:path h="10268663" w="18183695">
                <a:moveTo>
                  <a:pt x="0" y="0"/>
                </a:moveTo>
                <a:lnTo>
                  <a:pt x="18183695" y="0"/>
                </a:lnTo>
                <a:lnTo>
                  <a:pt x="18183695" y="10268663"/>
                </a:lnTo>
                <a:lnTo>
                  <a:pt x="0" y="102686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1612" y="0"/>
            <a:ext cx="18694882" cy="10515871"/>
          </a:xfrm>
          <a:custGeom>
            <a:avLst/>
            <a:gdLst/>
            <a:ahLst/>
            <a:cxnLst/>
            <a:rect r="r" b="b" t="t" l="l"/>
            <a:pathLst>
              <a:path h="10515871" w="18694882">
                <a:moveTo>
                  <a:pt x="0" y="0"/>
                </a:moveTo>
                <a:lnTo>
                  <a:pt x="18694882" y="0"/>
                </a:lnTo>
                <a:lnTo>
                  <a:pt x="18694882" y="10515871"/>
                </a:lnTo>
                <a:lnTo>
                  <a:pt x="0" y="10515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27427" y="933450"/>
            <a:ext cx="16031873" cy="215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60"/>
              </a:lnSpc>
            </a:pPr>
            <a:r>
              <a:rPr lang="en-US" b="true" sz="6800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Why</a:t>
            </a:r>
            <a:r>
              <a:rPr lang="en-US" b="true" sz="6800" u="non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 Partner with Moon Computer Training CENTRE?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27427" y="3061179"/>
            <a:ext cx="11932323" cy="6319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9528" indent="-454764" lvl="1">
              <a:lnSpc>
                <a:spcPts val="7161"/>
              </a:lnSpc>
              <a:buFont typeface="Arial"/>
              <a:buChar char="•"/>
            </a:pPr>
            <a:r>
              <a:rPr lang="en-US" b="true" sz="4212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H</a:t>
            </a:r>
            <a:r>
              <a:rPr lang="en-US" b="true" sz="4212" u="non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igh-growth model with zero risk</a:t>
            </a:r>
          </a:p>
          <a:p>
            <a:pPr algn="l" marL="909528" indent="-454764" lvl="1">
              <a:lnSpc>
                <a:spcPts val="7161"/>
              </a:lnSpc>
              <a:buFont typeface="Arial"/>
              <a:buChar char="•"/>
            </a:pPr>
            <a:r>
              <a:rPr lang="en-US" b="true" sz="4212" u="non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Up to 30% revenue share</a:t>
            </a:r>
          </a:p>
          <a:p>
            <a:pPr algn="l" marL="909528" indent="-454764" lvl="1">
              <a:lnSpc>
                <a:spcPts val="7161"/>
              </a:lnSpc>
              <a:buFont typeface="Arial"/>
              <a:buChar char="•"/>
            </a:pPr>
            <a:r>
              <a:rPr lang="en-US" b="true" sz="4212" u="non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Pre-made marketing &amp; branding tools</a:t>
            </a:r>
          </a:p>
          <a:p>
            <a:pPr algn="l" marL="909528" indent="-454764" lvl="1">
              <a:lnSpc>
                <a:spcPts val="7161"/>
              </a:lnSpc>
              <a:buFont typeface="Arial"/>
              <a:buChar char="•"/>
            </a:pPr>
            <a:r>
              <a:rPr lang="en-US" b="true" sz="4212" u="non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Global brand support with local impact</a:t>
            </a:r>
          </a:p>
          <a:p>
            <a:pPr algn="l" marL="909528" indent="-454764" lvl="1">
              <a:lnSpc>
                <a:spcPts val="7161"/>
              </a:lnSpc>
              <a:buFont typeface="Arial"/>
              <a:buChar char="•"/>
            </a:pPr>
            <a:r>
              <a:rPr lang="en-US" b="true" sz="4212" u="non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Leadership &amp; digital marketing empowerment</a:t>
            </a:r>
          </a:p>
          <a:p>
            <a:pPr algn="l" marL="0" indent="0" lvl="0">
              <a:lnSpc>
                <a:spcPts val="7161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3830" y="100003"/>
            <a:ext cx="18183695" cy="10268663"/>
          </a:xfrm>
          <a:custGeom>
            <a:avLst/>
            <a:gdLst/>
            <a:ahLst/>
            <a:cxnLst/>
            <a:rect r="r" b="b" t="t" l="l"/>
            <a:pathLst>
              <a:path h="10268663" w="18183695">
                <a:moveTo>
                  <a:pt x="0" y="0"/>
                </a:moveTo>
                <a:lnTo>
                  <a:pt x="18183695" y="0"/>
                </a:lnTo>
                <a:lnTo>
                  <a:pt x="18183695" y="10268663"/>
                </a:lnTo>
                <a:lnTo>
                  <a:pt x="0" y="102686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1132042" y="3302669"/>
            <a:ext cx="1255771" cy="425670"/>
          </a:xfrm>
          <a:prstGeom prst="rect">
            <a:avLst/>
          </a:prstGeom>
          <a:solidFill>
            <a:srgbClr val="406AAD"/>
          </a:solidFill>
        </p:spPr>
      </p:sp>
      <p:sp>
        <p:nvSpPr>
          <p:cNvPr name="AutoShape 4" id="4"/>
          <p:cNvSpPr/>
          <p:nvPr/>
        </p:nvSpPr>
        <p:spPr>
          <a:xfrm rot="-5400000">
            <a:off x="1132042" y="4764005"/>
            <a:ext cx="1255771" cy="425670"/>
          </a:xfrm>
          <a:prstGeom prst="rect">
            <a:avLst/>
          </a:prstGeom>
          <a:solidFill>
            <a:srgbClr val="406AAD"/>
          </a:solidFill>
        </p:spPr>
      </p:sp>
      <p:sp>
        <p:nvSpPr>
          <p:cNvPr name="AutoShape 5" id="5"/>
          <p:cNvSpPr/>
          <p:nvPr/>
        </p:nvSpPr>
        <p:spPr>
          <a:xfrm rot="-5400000">
            <a:off x="1132042" y="6223687"/>
            <a:ext cx="1255771" cy="425670"/>
          </a:xfrm>
          <a:prstGeom prst="rect">
            <a:avLst/>
          </a:prstGeom>
          <a:solidFill>
            <a:srgbClr val="406AAD"/>
          </a:solidFill>
        </p:spPr>
      </p:sp>
      <p:sp>
        <p:nvSpPr>
          <p:cNvPr name="AutoShape 6" id="6"/>
          <p:cNvSpPr/>
          <p:nvPr/>
        </p:nvSpPr>
        <p:spPr>
          <a:xfrm rot="-5400000">
            <a:off x="1132042" y="7685024"/>
            <a:ext cx="1255771" cy="425670"/>
          </a:xfrm>
          <a:prstGeom prst="rect">
            <a:avLst/>
          </a:prstGeom>
          <a:solidFill>
            <a:srgbClr val="406AAD"/>
          </a:solidFill>
        </p:spPr>
      </p:sp>
      <p:sp>
        <p:nvSpPr>
          <p:cNvPr name="AutoShape 7" id="7"/>
          <p:cNvSpPr/>
          <p:nvPr/>
        </p:nvSpPr>
        <p:spPr>
          <a:xfrm rot="-5400000">
            <a:off x="9107660" y="3404624"/>
            <a:ext cx="1255771" cy="425670"/>
          </a:xfrm>
          <a:prstGeom prst="rect">
            <a:avLst/>
          </a:prstGeom>
          <a:solidFill>
            <a:srgbClr val="406AAD"/>
          </a:solidFill>
        </p:spPr>
      </p:sp>
      <p:sp>
        <p:nvSpPr>
          <p:cNvPr name="AutoShape 8" id="8"/>
          <p:cNvSpPr/>
          <p:nvPr/>
        </p:nvSpPr>
        <p:spPr>
          <a:xfrm rot="-5400000">
            <a:off x="9107660" y="4865961"/>
            <a:ext cx="1255771" cy="425670"/>
          </a:xfrm>
          <a:prstGeom prst="rect">
            <a:avLst/>
          </a:prstGeom>
          <a:solidFill>
            <a:srgbClr val="406AAD"/>
          </a:solidFill>
        </p:spPr>
      </p:sp>
      <p:sp>
        <p:nvSpPr>
          <p:cNvPr name="AutoShape 9" id="9"/>
          <p:cNvSpPr/>
          <p:nvPr/>
        </p:nvSpPr>
        <p:spPr>
          <a:xfrm rot="-5400000">
            <a:off x="9107660" y="6325643"/>
            <a:ext cx="1255771" cy="425670"/>
          </a:xfrm>
          <a:prstGeom prst="rect">
            <a:avLst/>
          </a:prstGeom>
          <a:solidFill>
            <a:srgbClr val="406AAD"/>
          </a:solidFill>
        </p:spPr>
      </p:sp>
      <p:sp>
        <p:nvSpPr>
          <p:cNvPr name="AutoShape 10" id="10"/>
          <p:cNvSpPr/>
          <p:nvPr/>
        </p:nvSpPr>
        <p:spPr>
          <a:xfrm rot="-5400000">
            <a:off x="9107660" y="7786980"/>
            <a:ext cx="1255771" cy="425670"/>
          </a:xfrm>
          <a:prstGeom prst="rect">
            <a:avLst/>
          </a:prstGeom>
          <a:solidFill>
            <a:srgbClr val="406AAD"/>
          </a:solidFill>
        </p:spPr>
      </p:sp>
      <p:sp>
        <p:nvSpPr>
          <p:cNvPr name="TextBox 11" id="11"/>
          <p:cNvSpPr txBox="true"/>
          <p:nvPr/>
        </p:nvSpPr>
        <p:spPr>
          <a:xfrm rot="0">
            <a:off x="3591397" y="1057275"/>
            <a:ext cx="11105205" cy="106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0"/>
              </a:lnSpc>
            </a:pPr>
            <a:r>
              <a:rPr lang="en-US" b="true" sz="720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Exclu</a:t>
            </a:r>
            <a:r>
              <a:rPr lang="en-US" b="true" sz="720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sive Partner Benefits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538626" y="2792368"/>
            <a:ext cx="6223723" cy="1296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41"/>
              </a:lnSpc>
            </a:pP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₹50,000 I</a:t>
            </a: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ntroductory Offer (GST applicable)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38626" y="4592251"/>
            <a:ext cx="6223723" cy="673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41"/>
              </a:lnSpc>
            </a:pP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Ze</a:t>
            </a: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ro overheads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38626" y="5713387"/>
            <a:ext cx="6223723" cy="1296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41"/>
              </a:lnSpc>
            </a:pP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Ha</a:t>
            </a: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ndcrafted scalable programs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538626" y="7229351"/>
            <a:ext cx="6223723" cy="1296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41"/>
              </a:lnSpc>
            </a:pP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1-m</a:t>
            </a: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onth onboarding support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88484" y="3130914"/>
            <a:ext cx="6223723" cy="673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41"/>
              </a:lnSpc>
            </a:pP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Tech</a:t>
            </a: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nical &amp; IT Infra support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514244" y="4410288"/>
            <a:ext cx="6223723" cy="1296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41"/>
              </a:lnSpc>
            </a:pP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Lifetime</a:t>
            </a: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 access to resources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517184" y="5842656"/>
            <a:ext cx="6223723" cy="1296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41"/>
              </a:lnSpc>
            </a:pP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Global </a:t>
            </a: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certifications (NASSCOM)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517184" y="7513270"/>
            <a:ext cx="6223723" cy="673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41"/>
              </a:lnSpc>
            </a:pP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Digi</a:t>
            </a:r>
            <a:r>
              <a:rPr lang="en-US" b="true" sz="3830">
                <a:solidFill>
                  <a:srgbClr val="000000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tal presence building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305" y="100003"/>
            <a:ext cx="18183695" cy="10268663"/>
          </a:xfrm>
          <a:custGeom>
            <a:avLst/>
            <a:gdLst/>
            <a:ahLst/>
            <a:cxnLst/>
            <a:rect r="r" b="b" t="t" l="l"/>
            <a:pathLst>
              <a:path h="10268663" w="18183695">
                <a:moveTo>
                  <a:pt x="0" y="0"/>
                </a:moveTo>
                <a:lnTo>
                  <a:pt x="18183695" y="0"/>
                </a:lnTo>
                <a:lnTo>
                  <a:pt x="18183695" y="10268663"/>
                </a:lnTo>
                <a:lnTo>
                  <a:pt x="0" y="102686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0" y="0"/>
            <a:ext cx="7811694" cy="10287000"/>
          </a:xfrm>
          <a:prstGeom prst="rect">
            <a:avLst/>
          </a:prstGeom>
          <a:solidFill>
            <a:srgbClr val="406AAD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028700" y="4708965"/>
            <a:ext cx="6376642" cy="4543571"/>
            <a:chOff x="0" y="0"/>
            <a:chExt cx="987909" cy="7039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87909" cy="703918"/>
            </a:xfrm>
            <a:custGeom>
              <a:avLst/>
              <a:gdLst/>
              <a:ahLst/>
              <a:cxnLst/>
              <a:rect r="r" b="b" t="t" l="l"/>
              <a:pathLst>
                <a:path h="703918" w="987909">
                  <a:moveTo>
                    <a:pt x="0" y="0"/>
                  </a:moveTo>
                  <a:lnTo>
                    <a:pt x="987909" y="0"/>
                  </a:lnTo>
                  <a:lnTo>
                    <a:pt x="987909" y="703918"/>
                  </a:lnTo>
                  <a:lnTo>
                    <a:pt x="0" y="703918"/>
                  </a:lnTo>
                  <a:close/>
                </a:path>
              </a:pathLst>
            </a:custGeom>
            <a:blipFill>
              <a:blip r:embed="rId3"/>
              <a:stretch>
                <a:fillRect l="-13336" t="0" r="-13336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35454" y="923925"/>
            <a:ext cx="6241520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40"/>
              </a:lnSpc>
            </a:pPr>
            <a:r>
              <a:rPr lang="en-US" b="true" sz="7200" u="none">
                <a:solidFill>
                  <a:srgbClr val="F1F1F1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Key Delivery Features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19946" y="2500297"/>
            <a:ext cx="10022636" cy="592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66"/>
              </a:lnSpc>
            </a:pP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Indus</a:t>
            </a: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try-focused curriculum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79402" y="2519347"/>
            <a:ext cx="843772" cy="725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77"/>
              </a:lnSpc>
              <a:spcBef>
                <a:spcPct val="0"/>
              </a:spcBef>
            </a:pPr>
            <a:r>
              <a:rPr lang="en-US" b="true" sz="4615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19946" y="3414411"/>
            <a:ext cx="10022636" cy="592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66"/>
              </a:lnSpc>
            </a:pP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For IT &amp; n</a:t>
            </a: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on-IT professionals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79402" y="3292161"/>
            <a:ext cx="843772" cy="725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77"/>
              </a:lnSpc>
              <a:spcBef>
                <a:spcPct val="0"/>
              </a:spcBef>
            </a:pPr>
            <a:r>
              <a:rPr lang="en-US" b="true" sz="4615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19946" y="4328526"/>
            <a:ext cx="10022636" cy="592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66"/>
              </a:lnSpc>
            </a:pP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Live, in</a:t>
            </a: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teractive, 2-way online classes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479402" y="4274484"/>
            <a:ext cx="843772" cy="725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77"/>
              </a:lnSpc>
              <a:spcBef>
                <a:spcPct val="0"/>
              </a:spcBef>
            </a:pPr>
            <a:r>
              <a:rPr lang="en-US" b="true" sz="4615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819946" y="5242641"/>
            <a:ext cx="10022636" cy="592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66"/>
              </a:lnSpc>
            </a:pP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Indus</a:t>
            </a: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try-focused curriculum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79402" y="5106813"/>
            <a:ext cx="843772" cy="725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77"/>
              </a:lnSpc>
              <a:spcBef>
                <a:spcPct val="0"/>
              </a:spcBef>
            </a:pPr>
            <a:r>
              <a:rPr lang="en-US" b="true" sz="4615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819946" y="6156755"/>
            <a:ext cx="10022636" cy="592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66"/>
              </a:lnSpc>
            </a:pP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For IT &amp; n</a:t>
            </a: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on-IT professionals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479402" y="6085386"/>
            <a:ext cx="843772" cy="725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77"/>
              </a:lnSpc>
              <a:spcBef>
                <a:spcPct val="0"/>
              </a:spcBef>
            </a:pPr>
            <a:r>
              <a:rPr lang="en-US" b="true" sz="4615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819946" y="7070870"/>
            <a:ext cx="10022636" cy="592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66"/>
              </a:lnSpc>
            </a:pP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Live, in</a:t>
            </a:r>
            <a:r>
              <a:rPr lang="en-US" b="true" sz="3638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teractive, 2-way online classes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479402" y="7013930"/>
            <a:ext cx="843772" cy="725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77"/>
              </a:lnSpc>
              <a:spcBef>
                <a:spcPct val="0"/>
              </a:spcBef>
            </a:pPr>
            <a:r>
              <a:rPr lang="en-US" b="true" sz="4615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316" y="-371049"/>
            <a:ext cx="18698331" cy="10658049"/>
          </a:xfrm>
          <a:custGeom>
            <a:avLst/>
            <a:gdLst/>
            <a:ahLst/>
            <a:cxnLst/>
            <a:rect r="r" b="b" t="t" l="l"/>
            <a:pathLst>
              <a:path h="10658049" w="18698331">
                <a:moveTo>
                  <a:pt x="0" y="0"/>
                </a:moveTo>
                <a:lnTo>
                  <a:pt x="18698331" y="0"/>
                </a:lnTo>
                <a:lnTo>
                  <a:pt x="18698331" y="10658049"/>
                </a:lnTo>
                <a:lnTo>
                  <a:pt x="0" y="106580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49717" y="243840"/>
            <a:ext cx="16932454" cy="1331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sz="7200" b="true">
                <a:solidFill>
                  <a:srgbClr val="2E2E2F"/>
                </a:solidFill>
                <a:latin typeface="Solomon Sans Bold"/>
                <a:ea typeface="Solomon Sans Bold"/>
                <a:cs typeface="Solomon Sans Bold"/>
                <a:sym typeface="Solomon Sans Bold"/>
              </a:rPr>
              <a:t>Certifications &amp; Career Empowerment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5354" y="2126401"/>
            <a:ext cx="18208287" cy="6337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83360" indent="-641680" lvl="1">
              <a:lnSpc>
                <a:spcPts val="8321"/>
              </a:lnSpc>
              <a:buFont typeface="Arial"/>
              <a:buChar char="•"/>
            </a:pPr>
            <a:r>
              <a:rPr lang="en-US" sz="5944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Gl</a:t>
            </a:r>
            <a:r>
              <a:rPr lang="en-US" sz="5944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obally recognized, QR-verifiable certificates</a:t>
            </a:r>
          </a:p>
          <a:p>
            <a:pPr algn="l" marL="1283360" indent="-641680" lvl="1">
              <a:lnSpc>
                <a:spcPts val="8321"/>
              </a:lnSpc>
              <a:buFont typeface="Arial"/>
              <a:buChar char="•"/>
            </a:pPr>
            <a:r>
              <a:rPr lang="en-US" sz="5944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NASSCOM Gold Certification</a:t>
            </a:r>
          </a:p>
          <a:p>
            <a:pPr algn="l" marL="1283360" indent="-641680" lvl="1">
              <a:lnSpc>
                <a:spcPts val="8321"/>
              </a:lnSpc>
              <a:buFont typeface="Arial"/>
              <a:buChar char="•"/>
            </a:pPr>
            <a:r>
              <a:rPr lang="en-US" sz="5944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Post-assessment interview scheduling</a:t>
            </a:r>
          </a:p>
          <a:p>
            <a:pPr algn="l" marL="1283360" indent="-641680" lvl="1">
              <a:lnSpc>
                <a:spcPts val="8321"/>
              </a:lnSpc>
              <a:buFont typeface="Arial"/>
              <a:buChar char="•"/>
            </a:pPr>
            <a:r>
              <a:rPr lang="en-US" sz="5944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LinkedIn, GitHub, Kaggle profile building</a:t>
            </a:r>
          </a:p>
          <a:p>
            <a:pPr algn="l" marL="1283360" indent="-641680" lvl="1">
              <a:lnSpc>
                <a:spcPts val="8321"/>
              </a:lnSpc>
              <a:buFont typeface="Arial"/>
              <a:buChar char="•"/>
            </a:pPr>
            <a:r>
              <a:rPr lang="en-US" sz="5944">
                <a:solidFill>
                  <a:srgbClr val="000000"/>
                </a:solidFill>
                <a:latin typeface="Solomon Sans"/>
                <a:ea typeface="Solomon Sans"/>
                <a:cs typeface="Solomon Sans"/>
                <a:sym typeface="Solomon Sans"/>
              </a:rPr>
              <a:t>Separate Project Certificates</a:t>
            </a:r>
          </a:p>
          <a:p>
            <a:pPr algn="l">
              <a:lnSpc>
                <a:spcPts val="832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35493" y="163793"/>
            <a:ext cx="12955335" cy="9959414"/>
          </a:xfrm>
          <a:custGeom>
            <a:avLst/>
            <a:gdLst/>
            <a:ahLst/>
            <a:cxnLst/>
            <a:rect r="r" b="b" t="t" l="l"/>
            <a:pathLst>
              <a:path h="9959414" w="12955335">
                <a:moveTo>
                  <a:pt x="0" y="0"/>
                </a:moveTo>
                <a:lnTo>
                  <a:pt x="12955335" y="0"/>
                </a:lnTo>
                <a:lnTo>
                  <a:pt x="12955335" y="9959414"/>
                </a:lnTo>
                <a:lnTo>
                  <a:pt x="0" y="99594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205" y="100003"/>
            <a:ext cx="18183695" cy="10268663"/>
          </a:xfrm>
          <a:custGeom>
            <a:avLst/>
            <a:gdLst/>
            <a:ahLst/>
            <a:cxnLst/>
            <a:rect r="r" b="b" t="t" l="l"/>
            <a:pathLst>
              <a:path h="10268663" w="18183695">
                <a:moveTo>
                  <a:pt x="0" y="0"/>
                </a:moveTo>
                <a:lnTo>
                  <a:pt x="18183695" y="0"/>
                </a:lnTo>
                <a:lnTo>
                  <a:pt x="18183695" y="10268663"/>
                </a:lnTo>
                <a:lnTo>
                  <a:pt x="0" y="102686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52230" y="1028700"/>
            <a:ext cx="6530577" cy="8749890"/>
          </a:xfrm>
          <a:custGeom>
            <a:avLst/>
            <a:gdLst/>
            <a:ahLst/>
            <a:cxnLst/>
            <a:rect r="r" b="b" t="t" l="l"/>
            <a:pathLst>
              <a:path h="8749890" w="6530577">
                <a:moveTo>
                  <a:pt x="0" y="0"/>
                </a:moveTo>
                <a:lnTo>
                  <a:pt x="6530577" y="0"/>
                </a:lnTo>
                <a:lnTo>
                  <a:pt x="6530577" y="8749890"/>
                </a:lnTo>
                <a:lnTo>
                  <a:pt x="0" y="87498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635" t="-8815" r="-3635" b="-123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12362" y="1028700"/>
            <a:ext cx="6343670" cy="8749890"/>
          </a:xfrm>
          <a:custGeom>
            <a:avLst/>
            <a:gdLst/>
            <a:ahLst/>
            <a:cxnLst/>
            <a:rect r="r" b="b" t="t" l="l"/>
            <a:pathLst>
              <a:path h="8749890" w="6343670">
                <a:moveTo>
                  <a:pt x="0" y="0"/>
                </a:moveTo>
                <a:lnTo>
                  <a:pt x="6343670" y="0"/>
                </a:lnTo>
                <a:lnTo>
                  <a:pt x="6343670" y="8749890"/>
                </a:lnTo>
                <a:lnTo>
                  <a:pt x="0" y="87498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DAGsgPbOAPE</dc:identifier>
  <dcterms:modified xsi:type="dcterms:W3CDTF">2011-08-01T06:04:30Z</dcterms:modified>
  <cp:revision>1</cp:revision>
  <dc:title>Authorized Channel Partner Opportunity Presented by Moon Computer Training CENTRE</dc:title>
</cp:coreProperties>
</file>

<file path=docProps/thumbnail.jpeg>
</file>